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6"/>
  </p:notesMasterIdLst>
  <p:handoutMasterIdLst>
    <p:handoutMasterId r:id="rId57"/>
  </p:handoutMasterIdLst>
  <p:sldIdLst>
    <p:sldId id="256" r:id="rId2"/>
    <p:sldId id="264" r:id="rId3"/>
    <p:sldId id="281" r:id="rId4"/>
    <p:sldId id="284" r:id="rId5"/>
    <p:sldId id="285" r:id="rId6"/>
    <p:sldId id="283" r:id="rId7"/>
    <p:sldId id="286" r:id="rId8"/>
    <p:sldId id="305" r:id="rId9"/>
    <p:sldId id="287" r:id="rId10"/>
    <p:sldId id="296" r:id="rId11"/>
    <p:sldId id="258" r:id="rId12"/>
    <p:sldId id="300" r:id="rId13"/>
    <p:sldId id="288" r:id="rId14"/>
    <p:sldId id="289" r:id="rId15"/>
    <p:sldId id="290" r:id="rId16"/>
    <p:sldId id="292" r:id="rId17"/>
    <p:sldId id="293" r:id="rId18"/>
    <p:sldId id="294" r:id="rId19"/>
    <p:sldId id="298" r:id="rId20"/>
    <p:sldId id="297" r:id="rId21"/>
    <p:sldId id="299" r:id="rId22"/>
    <p:sldId id="295" r:id="rId23"/>
    <p:sldId id="302" r:id="rId24"/>
    <p:sldId id="303" r:id="rId25"/>
    <p:sldId id="304" r:id="rId26"/>
    <p:sldId id="265" r:id="rId27"/>
    <p:sldId id="278" r:id="rId28"/>
    <p:sldId id="257" r:id="rId29"/>
    <p:sldId id="262" r:id="rId30"/>
    <p:sldId id="263" r:id="rId31"/>
    <p:sldId id="273" r:id="rId32"/>
    <p:sldId id="266" r:id="rId33"/>
    <p:sldId id="267" r:id="rId34"/>
    <p:sldId id="268" r:id="rId35"/>
    <p:sldId id="269" r:id="rId36"/>
    <p:sldId id="270" r:id="rId37"/>
    <p:sldId id="271" r:id="rId38"/>
    <p:sldId id="272" r:id="rId39"/>
    <p:sldId id="274" r:id="rId40"/>
    <p:sldId id="279" r:id="rId41"/>
    <p:sldId id="280" r:id="rId42"/>
    <p:sldId id="275" r:id="rId43"/>
    <p:sldId id="276" r:id="rId44"/>
    <p:sldId id="277" r:id="rId45"/>
    <p:sldId id="306" r:id="rId46"/>
    <p:sldId id="307" r:id="rId47"/>
    <p:sldId id="259" r:id="rId48"/>
    <p:sldId id="301" r:id="rId49"/>
    <p:sldId id="309" r:id="rId50"/>
    <p:sldId id="308" r:id="rId51"/>
    <p:sldId id="310" r:id="rId52"/>
    <p:sldId id="311" r:id="rId53"/>
    <p:sldId id="312" r:id="rId54"/>
    <p:sldId id="261" r:id="rId5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B6A26EC1-C1E3-1A4E-B0DA-5C154CD47A3C}">
          <p14:sldIdLst>
            <p14:sldId id="256"/>
            <p14:sldId id="264"/>
          </p14:sldIdLst>
        </p14:section>
        <p14:section name="Platform" id="{7D85F695-C507-4743-9A24-895549E94244}">
          <p14:sldIdLst>
            <p14:sldId id="281"/>
            <p14:sldId id="284"/>
            <p14:sldId id="285"/>
            <p14:sldId id="283"/>
            <p14:sldId id="286"/>
          </p14:sldIdLst>
        </p14:section>
        <p14:section name="Pipeline" id="{B99B7CF2-6C8D-9341-8F9D-4A9BBFE13145}">
          <p14:sldIdLst>
            <p14:sldId id="305"/>
            <p14:sldId id="287"/>
            <p14:sldId id="296"/>
            <p14:sldId id="258"/>
            <p14:sldId id="300"/>
            <p14:sldId id="288"/>
            <p14:sldId id="289"/>
            <p14:sldId id="290"/>
            <p14:sldId id="292"/>
            <p14:sldId id="293"/>
            <p14:sldId id="294"/>
            <p14:sldId id="298"/>
            <p14:sldId id="297"/>
            <p14:sldId id="299"/>
            <p14:sldId id="295"/>
            <p14:sldId id="302"/>
            <p14:sldId id="303"/>
          </p14:sldIdLst>
        </p14:section>
        <p14:section name="SIMD" id="{9965F9AC-B76E-1E47-B6D6-6D2B2B1AF917}">
          <p14:sldIdLst>
            <p14:sldId id="304"/>
            <p14:sldId id="265"/>
            <p14:sldId id="278"/>
            <p14:sldId id="257"/>
            <p14:sldId id="262"/>
            <p14:sldId id="263"/>
            <p14:sldId id="273"/>
            <p14:sldId id="266"/>
            <p14:sldId id="267"/>
            <p14:sldId id="268"/>
            <p14:sldId id="269"/>
            <p14:sldId id="270"/>
            <p14:sldId id="271"/>
            <p14:sldId id="272"/>
            <p14:sldId id="274"/>
            <p14:sldId id="279"/>
            <p14:sldId id="280"/>
            <p14:sldId id="275"/>
            <p14:sldId id="276"/>
            <p14:sldId id="277"/>
          </p14:sldIdLst>
        </p14:section>
        <p14:section name="Google Go" id="{58B2CDE4-122C-A346-AADE-3386F775FA41}">
          <p14:sldIdLst>
            <p14:sldId id="306"/>
            <p14:sldId id="307"/>
            <p14:sldId id="259"/>
            <p14:sldId id="301"/>
            <p14:sldId id="309"/>
            <p14:sldId id="308"/>
            <p14:sldId id="310"/>
            <p14:sldId id="311"/>
          </p14:sldIdLst>
        </p14:section>
        <p14:section name="Outro" id="{B4067A92-2F57-0A46-B06C-D704CA0C2A5D}">
          <p14:sldIdLst>
            <p14:sldId id="312"/>
            <p14:sldId id="261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497" autoAdjust="0"/>
    <p:restoredTop sz="88055" autoAdjust="0"/>
  </p:normalViewPr>
  <p:slideViewPr>
    <p:cSldViewPr snapToGrid="0" snapToObjects="1">
      <p:cViewPr varScale="1">
        <p:scale>
          <a:sx n="104" d="100"/>
          <a:sy n="104" d="100"/>
        </p:scale>
        <p:origin x="-1496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notesMaster" Target="notesMasters/notesMaster1.xml"/><Relationship Id="rId57" Type="http://schemas.openxmlformats.org/officeDocument/2006/relationships/handoutMaster" Target="handoutMasters/handoutMaster1.xml"/><Relationship Id="rId58" Type="http://schemas.openxmlformats.org/officeDocument/2006/relationships/printerSettings" Target="printerSettings/printerSettings1.bin"/><Relationship Id="rId59" Type="http://schemas.openxmlformats.org/officeDocument/2006/relationships/presProps" Target="presProp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viewProps" Target="viewProps.xml"/><Relationship Id="rId61" Type="http://schemas.openxmlformats.org/officeDocument/2006/relationships/theme" Target="theme/theme1.xml"/><Relationship Id="rId6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HelveticaNeueLT Com 45 Lt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45CA71-C673-7443-A31B-C95FF9ED7E65}" type="datetimeFigureOut">
              <a:rPr lang="en-US" smtClean="0">
                <a:latin typeface="HelveticaNeueLT Com 45 Lt"/>
              </a:rPr>
              <a:t>5/28/13</a:t>
            </a:fld>
            <a:endParaRPr lang="en-US" dirty="0">
              <a:latin typeface="HelveticaNeueLT Com 45 Lt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HelveticaNeueLT Com 45 L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13C8FB-A1EE-D24A-B2B6-8541D70CDBB5}" type="slidenum">
              <a:rPr lang="en-US" smtClean="0">
                <a:latin typeface="HelveticaNeueLT Com 45 Lt"/>
              </a:rPr>
              <a:t>‹#›</a:t>
            </a:fld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51699978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3.png>
</file>

<file path=ppt/media/image4.png>
</file>

<file path=ppt/media/image5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HelveticaNeueLT Com 45 Lt"/>
              </a:defRPr>
            </a:lvl1pPr>
          </a:lstStyle>
          <a:p>
            <a:fld id="{FB523993-DA73-FF4D-AF27-9F6E0E628F24}" type="datetimeFigureOut">
              <a:rPr lang="en-US" smtClean="0"/>
              <a:pPr/>
              <a:t>5/28/13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HelveticaNeueLT Com 45 Lt"/>
              </a:defRPr>
            </a:lvl1pPr>
          </a:lstStyle>
          <a:p>
            <a:fld id="{2ADEDB94-756D-ED4B-814C-B4E518AF2B8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6331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Show</a:t>
            </a:r>
            <a:r>
              <a:rPr lang="en-US" baseline="0" dirty="0" smtClean="0"/>
              <a:t> each step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137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AAA9E-B3CF-5841-ADDB-0D05CD855883}" type="datetime4">
              <a:rPr lang="en-US" smtClean="0"/>
              <a:t>May 28,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146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4F420-DF62-4C41-A0CA-AE848B7B35A7}" type="datetime4">
              <a:rPr lang="en-US" smtClean="0"/>
              <a:t>May 28,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01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F7323-68A1-BD46-80E4-9F86AB8888E6}" type="datetime4">
              <a:rPr lang="en-US" smtClean="0"/>
              <a:t>May 28,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6664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DC58E-ADCE-8E4A-8E50-F58411EE889D}" type="datetime4">
              <a:rPr lang="en-US" smtClean="0"/>
              <a:t>May 28,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444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00704-BC3D-F346-AA24-279613A9CABA}" type="datetime4">
              <a:rPr lang="en-US" smtClean="0"/>
              <a:t>May 28,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166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B3A6F-C864-6E4C-A511-12368EAC44C0}" type="datetime4">
              <a:rPr lang="en-US" smtClean="0"/>
              <a:t>May 28,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146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0A583-562F-CF47-87F1-8819D8D43F99}" type="datetime4">
              <a:rPr lang="en-US" smtClean="0"/>
              <a:t>May 28, 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185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445F3-2A4E-B24A-8FB1-BC3BE7C36105}" type="datetime4">
              <a:rPr lang="en-US" smtClean="0"/>
              <a:t>May 28, 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437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5CFFE-1399-054B-830E-319C23E58888}" type="datetime4">
              <a:rPr lang="en-US" smtClean="0"/>
              <a:t>May 28, 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5646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B7365-4CA0-964A-96A4-9812DDD666EE}" type="datetime4">
              <a:rPr lang="en-US" smtClean="0"/>
              <a:t>May 28,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052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FAB43-6F56-EB49-8714-D4637C141E7D}" type="datetime4">
              <a:rPr lang="en-US" smtClean="0"/>
              <a:t>May 28,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194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fld id="{125CCC8D-6E13-4A48-B436-F0CE6A2E69AA}" type="datetime4">
              <a:rPr lang="en-US" smtClean="0"/>
              <a:t>May 28, 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r>
              <a:rPr lang="en-US" dirty="0" smtClean="0"/>
              <a:t>Slide foo </a:t>
            </a:r>
            <a:fld id="{0A3E316F-3D65-2744-BC5B-55B8D60FFF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2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HelveticaNeueLT Com 45 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HelveticaNeueLT Com 45 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HelveticaNeueLT Com 45 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HelveticaNeueLT Com 45 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HelveticaNeueLT Com 45 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HelveticaNeueLT Com 45 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Relationship Id="rId3" Type="http://schemas.openxmlformats.org/officeDocument/2006/relationships/image" Target="../media/image9.jp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Evaluation of parallelism techniques on embedded 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multi</a:t>
            </a:r>
            <a:r>
              <a:rPr lang="en-US" b="1" dirty="0"/>
              <a:t>-core platforms 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 smtClean="0"/>
              <a:t>Lucas Jenß</a:t>
            </a:r>
          </a:p>
          <a:p>
            <a:r>
              <a:rPr lang="en-US" sz="2000" dirty="0" smtClean="0"/>
              <a:t>Mentor: Prof. Dr. B. Schwarz</a:t>
            </a:r>
            <a:endParaRPr lang="en-US" sz="2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</a:t>
            </a:fld>
            <a:endParaRPr lang="en-US"/>
          </a:p>
        </p:txBody>
      </p:sp>
      <p:pic>
        <p:nvPicPr>
          <p:cNvPr id="6" name="Picture 5" descr="Hawhamburg-logo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9293" y="332477"/>
            <a:ext cx="3347507" cy="996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2030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Parallelism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Finding </a:t>
            </a:r>
            <a:r>
              <a:rPr lang="en-US" b="1" dirty="0" smtClean="0"/>
              <a:t>exploitable</a:t>
            </a:r>
            <a:r>
              <a:rPr lang="en-US" dirty="0" smtClean="0"/>
              <a:t> </a:t>
            </a:r>
            <a:r>
              <a:rPr lang="en-US" b="1" dirty="0" smtClean="0"/>
              <a:t>concurrency</a:t>
            </a:r>
          </a:p>
          <a:p>
            <a:pPr lvl="1"/>
            <a:r>
              <a:rPr lang="en-US" dirty="0" smtClean="0"/>
              <a:t>Finding sub-problems that can safely execute</a:t>
            </a:r>
            <a:br>
              <a:rPr lang="en-US" dirty="0" smtClean="0"/>
            </a:br>
            <a:r>
              <a:rPr lang="en-US" dirty="0" smtClean="0"/>
              <a:t>at the same time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8238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11</a:t>
            </a:fld>
            <a:endParaRPr lang="en-US"/>
          </a:p>
        </p:txBody>
      </p:sp>
      <p:pic>
        <p:nvPicPr>
          <p:cNvPr id="6" name="Picture 5" descr="cars_vehicles_volkswagen_1280x800_wallpaper_Wallpaper_1920x1200_www.wall321.co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413" y="1660082"/>
            <a:ext cx="7141174" cy="4463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3431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086218"/>
          </a:xfrm>
        </p:spPr>
        <p:txBody>
          <a:bodyPr/>
          <a:lstStyle/>
          <a:p>
            <a:r>
              <a:rPr lang="en-US" dirty="0" smtClean="0"/>
              <a:t>Analogy: Assembly line (e.g. for a Car)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12</a:t>
            </a:fld>
            <a:endParaRPr lang="en-US"/>
          </a:p>
        </p:txBody>
      </p:sp>
      <p:pic>
        <p:nvPicPr>
          <p:cNvPr id="8" name="Picture 7" descr="AssemblyLin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600" cy="1569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260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13</a:t>
            </a:fld>
            <a:endParaRPr lang="en-US"/>
          </a:p>
        </p:txBody>
      </p:sp>
      <p:pic>
        <p:nvPicPr>
          <p:cNvPr id="8" name="Picture 7" descr="AssemblyLin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600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5"/>
                </a:solidFill>
                <a:latin typeface="HelveticaNeueLT Com 45 Lt"/>
              </a:rPr>
              <a:t>Car #1</a:t>
            </a:r>
          </a:p>
        </p:txBody>
      </p:sp>
    </p:spTree>
    <p:extLst>
      <p:ext uri="{BB962C8B-B14F-4D97-AF65-F5344CB8AC3E}">
        <p14:creationId xmlns:p14="http://schemas.microsoft.com/office/powerpoint/2010/main" val="1915060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14</a:t>
            </a:fld>
            <a:endParaRPr lang="en-US"/>
          </a:p>
        </p:txBody>
      </p:sp>
      <p:pic>
        <p:nvPicPr>
          <p:cNvPr id="8" name="Picture 7" descr="AssemblyLin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600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3"/>
                </a:solidFill>
                <a:latin typeface="HelveticaNeueLT Com 45 Lt"/>
              </a:rPr>
              <a:t>Car #2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645134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5"/>
                </a:solidFill>
                <a:latin typeface="HelveticaNeueLT Com 45 Lt"/>
              </a:rPr>
              <a:t>Car #1</a:t>
            </a:r>
          </a:p>
        </p:txBody>
      </p:sp>
    </p:spTree>
    <p:extLst>
      <p:ext uri="{BB962C8B-B14F-4D97-AF65-F5344CB8AC3E}">
        <p14:creationId xmlns:p14="http://schemas.microsoft.com/office/powerpoint/2010/main" val="965072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15</a:t>
            </a:fld>
            <a:endParaRPr lang="en-US"/>
          </a:p>
        </p:txBody>
      </p:sp>
      <p:pic>
        <p:nvPicPr>
          <p:cNvPr id="8" name="Picture 7" descr="AssemblyLin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600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Car #3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45134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3"/>
                </a:solidFill>
                <a:latin typeface="HelveticaNeueLT Com 45 Lt"/>
              </a:rPr>
              <a:t>Car #2</a:t>
            </a:r>
            <a:endParaRPr lang="en-US" sz="2400" dirty="0">
              <a:solidFill>
                <a:schemeClr val="accent3"/>
              </a:solidFill>
              <a:latin typeface="HelveticaNeueLT Com 45 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38755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5"/>
                </a:solidFill>
                <a:latin typeface="HelveticaNeueLT Com 45 Lt"/>
              </a:rPr>
              <a:t>Car #1</a:t>
            </a:r>
            <a:endParaRPr lang="en-US" sz="2400" dirty="0">
              <a:solidFill>
                <a:schemeClr val="accent5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0832946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29247"/>
            <a:ext cx="8229600" cy="2536768"/>
          </a:xfrm>
        </p:spPr>
        <p:txBody>
          <a:bodyPr/>
          <a:lstStyle/>
          <a:p>
            <a:r>
              <a:rPr lang="en-US" dirty="0" smtClean="0"/>
              <a:t>All workers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re busy at all times</a:t>
            </a:r>
          </a:p>
          <a:p>
            <a:pPr lvl="1"/>
            <a:r>
              <a:rPr lang="en-US" dirty="0"/>
              <a:t>w</a:t>
            </a:r>
            <a:r>
              <a:rPr lang="en-US" dirty="0" smtClean="0"/>
              <a:t>ork on different tasks on different cars</a:t>
            </a:r>
          </a:p>
          <a:p>
            <a:pPr lvl="1"/>
            <a:r>
              <a:rPr lang="en-US" dirty="0"/>
              <a:t>y</a:t>
            </a:r>
            <a:r>
              <a:rPr lang="en-US" dirty="0" smtClean="0"/>
              <a:t>et all tasks are directly related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16</a:t>
            </a:fld>
            <a:endParaRPr lang="en-US"/>
          </a:p>
        </p:txBody>
      </p:sp>
      <p:pic>
        <p:nvPicPr>
          <p:cNvPr id="8" name="Picture 7" descr="AssemblyLin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753990"/>
            <a:ext cx="8229600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Car #3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45134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3"/>
                </a:solidFill>
                <a:latin typeface="HelveticaNeueLT Com 45 Lt"/>
              </a:rPr>
              <a:t>Car #2</a:t>
            </a:r>
            <a:endParaRPr lang="en-US" sz="2400" dirty="0">
              <a:solidFill>
                <a:schemeClr val="accent3"/>
              </a:solidFill>
              <a:latin typeface="HelveticaNeueLT Com 45 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38755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5"/>
                </a:solidFill>
                <a:latin typeface="HelveticaNeueLT Com 45 Lt"/>
              </a:rPr>
              <a:t>Car #1</a:t>
            </a:r>
            <a:endParaRPr lang="en-US" sz="2400" dirty="0">
              <a:solidFill>
                <a:schemeClr val="accent5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156949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Assembly line has</a:t>
            </a:r>
          </a:p>
          <a:p>
            <a:pPr lvl="1"/>
            <a:r>
              <a:rPr lang="en-US" dirty="0" smtClean="0"/>
              <a:t>Workers</a:t>
            </a:r>
          </a:p>
          <a:p>
            <a:pPr lvl="1"/>
            <a:r>
              <a:rPr lang="en-US" dirty="0" smtClean="0"/>
              <a:t>Cars, or some other items</a:t>
            </a:r>
          </a:p>
          <a:p>
            <a:pPr lvl="1"/>
            <a:r>
              <a:rPr lang="en-US" dirty="0" smtClean="0"/>
              <a:t>Transport mechanism for the items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169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the pipeline pattern, this translates to</a:t>
            </a:r>
          </a:p>
          <a:p>
            <a:pPr lvl="1"/>
            <a:r>
              <a:rPr lang="en-US" dirty="0" smtClean="0"/>
              <a:t>Threads (instead of Workers)</a:t>
            </a:r>
          </a:p>
          <a:p>
            <a:pPr lvl="1"/>
            <a:r>
              <a:rPr lang="en-US" dirty="0" smtClean="0"/>
              <a:t>Data (instead of Cars)</a:t>
            </a:r>
          </a:p>
          <a:p>
            <a:pPr lvl="1"/>
            <a:r>
              <a:rPr lang="en-US" dirty="0" smtClean="0"/>
              <a:t>Communication channel</a:t>
            </a:r>
            <a:br>
              <a:rPr lang="en-US" dirty="0" smtClean="0"/>
            </a:br>
            <a:r>
              <a:rPr lang="en-US" dirty="0" smtClean="0"/>
              <a:t>(instead of the transport mechanism)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1603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Pipeline Stage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3034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3977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Pipeline Pattern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perform operation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to the next stage</a:t>
            </a:r>
            <a:r>
              <a:rPr lang="en-US" sz="2400" dirty="0">
                <a:solidFill>
                  <a:prstClr val="black">
                    <a:alpha val="22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2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411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Pipeline Pattern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753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Pipeline Pattern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9008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23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Theoretically:</a:t>
            </a:r>
          </a:p>
          <a:p>
            <a:pPr lvl="1"/>
            <a:r>
              <a:rPr lang="en-US" dirty="0" smtClean="0"/>
              <a:t>Parallelization of any computing problem</a:t>
            </a:r>
          </a:p>
          <a:p>
            <a:pPr lvl="1"/>
            <a:r>
              <a:rPr lang="en-US" dirty="0" smtClean="0"/>
              <a:t>Because the pipeline “transforms” linearity into parallelism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22822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65619" y="1600200"/>
            <a:ext cx="8612762" cy="4525963"/>
          </a:xfrm>
        </p:spPr>
        <p:txBody>
          <a:bodyPr/>
          <a:lstStyle/>
          <a:p>
            <a:r>
              <a:rPr lang="en-US" dirty="0" smtClean="0"/>
              <a:t>In practice:</a:t>
            </a:r>
            <a:endParaRPr lang="en-US" dirty="0"/>
          </a:p>
          <a:p>
            <a:pPr lvl="1"/>
            <a:r>
              <a:rPr lang="en-US" dirty="0" smtClean="0"/>
              <a:t>Communication between stages is the bottleneck</a:t>
            </a:r>
            <a:endParaRPr lang="en-US" dirty="0"/>
          </a:p>
          <a:p>
            <a:pPr lvl="1"/>
            <a:r>
              <a:rPr lang="en-US" dirty="0" smtClean="0"/>
              <a:t>In order to achieve good performance:</a:t>
            </a:r>
          </a:p>
          <a:p>
            <a:pPr lvl="2"/>
            <a:r>
              <a:rPr lang="en-US" dirty="0" smtClean="0"/>
              <a:t>Communication time     Stage operation time</a:t>
            </a:r>
          </a:p>
          <a:p>
            <a:pPr lvl="2"/>
            <a:r>
              <a:rPr lang="en-US" dirty="0" smtClean="0"/>
              <a:t>Small difference between stage operation times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2592" y="4383873"/>
            <a:ext cx="252693" cy="183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7737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Single Instruction – Multiple Data (SIMD</a:t>
            </a:r>
            <a:r>
              <a:rPr lang="en-US" dirty="0" smtClean="0">
                <a:solidFill>
                  <a:schemeClr val="accent1"/>
                </a:solidFill>
              </a:rPr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2392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457200" y="2130425"/>
            <a:ext cx="8229600" cy="1470025"/>
          </a:xfrm>
        </p:spPr>
        <p:txBody>
          <a:bodyPr/>
          <a:lstStyle/>
          <a:p>
            <a:r>
              <a:rPr lang="en-US" dirty="0" smtClean="0"/>
              <a:t>Single Instruction – Multiple Data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2724150"/>
            <a:ext cx="6400800" cy="1752600"/>
          </a:xfrm>
        </p:spPr>
        <p:txBody>
          <a:bodyPr/>
          <a:lstStyle/>
          <a:p>
            <a:r>
              <a:rPr lang="en-US" dirty="0" smtClean="0"/>
              <a:t>Using the ARM NEON engine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680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Single Instruction - Multiple Data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97551"/>
            <a:ext cx="8229600" cy="1358484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Exploits </a:t>
            </a:r>
            <a:r>
              <a:rPr lang="en-US" dirty="0"/>
              <a:t>d</a:t>
            </a:r>
            <a:r>
              <a:rPr lang="en-US" dirty="0" smtClean="0"/>
              <a:t>ata-level parallelism</a:t>
            </a:r>
          </a:p>
          <a:p>
            <a:pPr lvl="1"/>
            <a:r>
              <a:rPr lang="en-US" dirty="0" smtClean="0"/>
              <a:t>Operations repeatedly applied to independent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839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Arrow 6"/>
          <p:cNvSpPr/>
          <p:nvPr/>
        </p:nvSpPr>
        <p:spPr>
          <a:xfrm>
            <a:off x="3242793" y="4080012"/>
            <a:ext cx="1718317" cy="851129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Single Instruction - Multiple Data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97551"/>
            <a:ext cx="8229600" cy="1358484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Exploits </a:t>
            </a:r>
            <a:r>
              <a:rPr lang="en-US" dirty="0"/>
              <a:t>d</a:t>
            </a:r>
            <a:r>
              <a:rPr lang="en-US" dirty="0" smtClean="0"/>
              <a:t>ata-level parallelism</a:t>
            </a:r>
          </a:p>
          <a:p>
            <a:pPr lvl="1"/>
            <a:r>
              <a:rPr lang="en-US" dirty="0" smtClean="0"/>
              <a:t>Operations repeatedly applied to independent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28</a:t>
            </a:fld>
            <a:endParaRPr lang="en-US"/>
          </a:p>
        </p:txBody>
      </p:sp>
      <p:pic>
        <p:nvPicPr>
          <p:cNvPr id="4" name="Picture 3" descr="ca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109" y="3131587"/>
            <a:ext cx="3804440" cy="285333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cat-grey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2282" y="3131586"/>
            <a:ext cx="3804441" cy="285333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61692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29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128" y="2052162"/>
            <a:ext cx="6828484" cy="3681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648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Platform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1371600" y="2535200"/>
            <a:ext cx="6400800" cy="1752600"/>
          </a:xfrm>
        </p:spPr>
        <p:txBody>
          <a:bodyPr/>
          <a:lstStyle/>
          <a:p>
            <a:r>
              <a:rPr lang="en-US" dirty="0" smtClean="0"/>
              <a:t>Xilinx </a:t>
            </a:r>
            <a:r>
              <a:rPr lang="en-US" dirty="0" err="1" smtClean="0"/>
              <a:t>Zynq</a:t>
            </a:r>
            <a:r>
              <a:rPr lang="en-US" dirty="0" smtClean="0"/>
              <a:t> w/ ARM Cortex-A9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4665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30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902566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31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70025" y="2796564"/>
            <a:ext cx="2769886" cy="87814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4118471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32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97049" y="3877361"/>
            <a:ext cx="1927720" cy="117536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7817148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33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97048" y="5180982"/>
            <a:ext cx="2756373" cy="466188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9764110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8893" y="1600200"/>
            <a:ext cx="8466214" cy="4525963"/>
          </a:xfrm>
        </p:spPr>
        <p:txBody>
          <a:bodyPr/>
          <a:lstStyle/>
          <a:p>
            <a:r>
              <a:rPr lang="en-US" dirty="0" smtClean="0"/>
              <a:t>ARM NEON uses special registers</a:t>
            </a:r>
          </a:p>
          <a:p>
            <a:pPr lvl="1"/>
            <a:r>
              <a:rPr lang="en-US" dirty="0" smtClean="0"/>
              <a:t>Separate from CPU registers</a:t>
            </a:r>
          </a:p>
          <a:p>
            <a:pPr lvl="1"/>
            <a:r>
              <a:rPr lang="en-US" dirty="0" smtClean="0"/>
              <a:t>“Q”(</a:t>
            </a:r>
            <a:r>
              <a:rPr lang="en-US" dirty="0" err="1" smtClean="0"/>
              <a:t>uad</a:t>
            </a:r>
            <a:r>
              <a:rPr lang="en-US" dirty="0" smtClean="0"/>
              <a:t>) and “D”(</a:t>
            </a:r>
            <a:r>
              <a:rPr lang="en-US" dirty="0" err="1" smtClean="0"/>
              <a:t>ouble</a:t>
            </a:r>
            <a:r>
              <a:rPr lang="en-US" dirty="0" smtClean="0"/>
              <a:t>), 128-bit and 64-bit wide</a:t>
            </a:r>
          </a:p>
          <a:p>
            <a:pPr lvl="1"/>
            <a:r>
              <a:rPr lang="en-US" dirty="0" smtClean="0"/>
              <a:t>Multiple elements per register</a:t>
            </a:r>
          </a:p>
          <a:p>
            <a:pPr lvl="2"/>
            <a:r>
              <a:rPr lang="en-US" dirty="0" smtClean="0"/>
              <a:t>e.g. 8 * 8 bit in “D” register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5237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Steps to use SIMD: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Load data into NEON registers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Apply </a:t>
            </a:r>
            <a:r>
              <a:rPr lang="en-US" dirty="0"/>
              <a:t>operations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Write data back to memory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7969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Load data into NEON registers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36</a:t>
            </a:fld>
            <a:endParaRPr lang="en-US"/>
          </a:p>
        </p:txBody>
      </p:sp>
      <p:pic>
        <p:nvPicPr>
          <p:cNvPr id="8" name="Picture 7" descr="interleaved-load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040" y="2045182"/>
            <a:ext cx="6944721" cy="3971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1734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Apply operations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37</a:t>
            </a:fld>
            <a:endParaRPr lang="en-US"/>
          </a:p>
        </p:txBody>
      </p:sp>
      <p:pic>
        <p:nvPicPr>
          <p:cNvPr id="5" name="Picture 4" descr="apply-operation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5416" y="1694483"/>
            <a:ext cx="5275222" cy="453002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215219" y="3278361"/>
            <a:ext cx="20233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NeueLT Com 45 Lt"/>
              </a:rPr>
              <a:t>multiply, accumulate</a:t>
            </a:r>
            <a:endParaRPr lang="en-US" dirty="0">
              <a:latin typeface="HelveticaNeueLT Com 45 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16119" y="3391003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elveticaNeueLT Com 45 Lt"/>
              </a:rPr>
              <a:t>multiply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8768212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38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282497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39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4620980" cy="58093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96423" y="2301081"/>
            <a:ext cx="28882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Load (3 Interleaved)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444471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242"/>
          <a:stretch/>
        </p:blipFill>
        <p:spPr>
          <a:xfrm>
            <a:off x="226801" y="327600"/>
            <a:ext cx="1712278" cy="5772174"/>
          </a:xfrm>
          <a:prstGeom prst="rect">
            <a:avLst/>
          </a:prstGeom>
        </p:spPr>
      </p:pic>
      <p:pic>
        <p:nvPicPr>
          <p:cNvPr id="3" name="Picture 2" descr="URG-04LX-UG0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8969" y="5080414"/>
            <a:ext cx="1785062" cy="2137938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Obstacle Detection</a:t>
            </a:r>
            <a:endParaRPr lang="en-US" dirty="0"/>
          </a:p>
        </p:txBody>
      </p:sp>
      <p:sp>
        <p:nvSpPr>
          <p:cNvPr id="14" name="Content Placeholder 13"/>
          <p:cNvSpPr txBox="1">
            <a:spLocks noGrp="1"/>
          </p:cNvSpPr>
          <p:nvPr>
            <p:ph idx="1"/>
          </p:nvPr>
        </p:nvSpPr>
        <p:spPr>
          <a:xfrm>
            <a:off x="2493963" y="1482388"/>
            <a:ext cx="6399229" cy="3219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Using Laser scanner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>
                <a:cs typeface="HelveticaNeueLT Com 45 Lt"/>
              </a:rPr>
              <a:t>Data rate: ~34KB/s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10Hz scanning freq.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240° in 0.36° steps</a:t>
            </a:r>
          </a:p>
          <a:p>
            <a:pPr marL="457200" indent="-457200">
              <a:buFont typeface="Arial"/>
              <a:buChar char="•"/>
            </a:pPr>
            <a:r>
              <a:rPr lang="en-US" dirty="0">
                <a:cs typeface="HelveticaNeueLT Com 45 Lt"/>
              </a:rPr>
              <a:t>C</a:t>
            </a:r>
            <a:r>
              <a:rPr lang="en-US" dirty="0" smtClean="0">
                <a:cs typeface="HelveticaNeueLT Com 45 Lt"/>
              </a:rPr>
              <a:t>urrently implemented with Java on Android OS</a:t>
            </a:r>
          </a:p>
        </p:txBody>
      </p:sp>
    </p:spTree>
    <p:extLst>
      <p:ext uri="{BB962C8B-B14F-4D97-AF65-F5344CB8AC3E}">
        <p14:creationId xmlns:p14="http://schemas.microsoft.com/office/powerpoint/2010/main" val="34923470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40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</a:t>
            </a:r>
            <a:r>
              <a:rPr lang="nl-NL" dirty="0">
                <a:solidFill>
                  <a:schemeClr val="accent1">
                    <a:alpha val="10000"/>
                  </a:schemeClr>
                </a:solidFill>
                <a:latin typeface="SourceCodePro-Regular"/>
              </a:rPr>
              <a:t>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vmull_u8(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[0],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[1],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[2],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vshrn_n_u16(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8);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vst1_u8(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src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1702466" cy="28371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3338395"/>
            <a:ext cx="91439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5400" dirty="0">
                <a:solidFill>
                  <a:schemeClr val="accent2"/>
                </a:solidFill>
                <a:latin typeface="SourceCodePro-Regular"/>
              </a:rPr>
              <a:t>uint8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x</a:t>
            </a:r>
            <a:r>
              <a:rPr lang="nl-NL" sz="5400" dirty="0">
                <a:solidFill>
                  <a:schemeClr val="accent3"/>
                </a:solidFill>
                <a:latin typeface="SourceCodePro-Regular"/>
              </a:rPr>
              <a:t>8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x</a:t>
            </a:r>
            <a:r>
              <a:rPr lang="nl-NL" sz="5400" dirty="0">
                <a:solidFill>
                  <a:schemeClr val="accent6"/>
                </a:solidFill>
                <a:latin typeface="SourceCodePro-Regular"/>
              </a:rPr>
              <a:t>3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_t</a:t>
            </a:r>
            <a:endParaRPr lang="en-US" sz="5400" dirty="0"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641456" y="4344395"/>
            <a:ext cx="6040116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2"/>
                </a:solidFill>
                <a:latin typeface="HelveticaNeueLT Com 45 Lt"/>
              </a:rPr>
              <a:t>Type</a:t>
            </a:r>
          </a:p>
          <a:p>
            <a:pPr algn="ctr"/>
            <a:r>
              <a:rPr lang="en-US" sz="3600" dirty="0" smtClean="0">
                <a:solidFill>
                  <a:schemeClr val="accent3"/>
                </a:solidFill>
                <a:latin typeface="HelveticaNeueLT Com 45 Lt"/>
              </a:rPr>
              <a:t>Elements per Register</a:t>
            </a:r>
          </a:p>
          <a:p>
            <a:pPr algn="r"/>
            <a:r>
              <a:rPr lang="en-US" sz="3600" dirty="0">
                <a:solidFill>
                  <a:schemeClr val="accent6"/>
                </a:solidFill>
                <a:latin typeface="HelveticaNeueLT Com 45 Lt"/>
              </a:rPr>
              <a:t>#</a:t>
            </a:r>
            <a:r>
              <a:rPr lang="en-US" sz="3600" dirty="0" smtClean="0">
                <a:solidFill>
                  <a:schemeClr val="accent6"/>
                </a:solidFill>
                <a:latin typeface="HelveticaNeueLT Com 45 Lt"/>
              </a:rPr>
              <a:t> of Registers</a:t>
            </a:r>
            <a:endParaRPr lang="en-US" sz="3600" dirty="0">
              <a:solidFill>
                <a:schemeClr val="accent6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3002816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41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vmull_u8(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[0],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[1],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[2],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vshrn_n_u16(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8);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vst1_u8(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src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1702466" cy="28371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5134422" y="2647955"/>
            <a:ext cx="297256" cy="891658"/>
          </a:xfrm>
          <a:prstGeom prst="straightConnector1">
            <a:avLst/>
          </a:prstGeom>
          <a:ln w="76200" cmpd="sng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215877" y="3647692"/>
            <a:ext cx="697948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HelveticaNeueLT Com 45 Lt"/>
              </a:rPr>
              <a:t>Loads 8bit * 8 * 3  = 192 bit = 24 byte!</a:t>
            </a:r>
            <a:endParaRPr lang="en-US" sz="3200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4888775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42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3080273"/>
            <a:ext cx="5769469" cy="1391527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59003" y="3298493"/>
            <a:ext cx="16039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Apply</a:t>
            </a:r>
          </a:p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operations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40006033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43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FACTOR)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4444779"/>
            <a:ext cx="3134701" cy="364771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51171" y="4390739"/>
            <a:ext cx="3512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Write back to memory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7817618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Performance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Native C-Version</a:t>
            </a:r>
          </a:p>
          <a:p>
            <a:pPr lvl="1"/>
            <a:r>
              <a:rPr lang="en-US" dirty="0" smtClean="0"/>
              <a:t>16 Instructions / Pixel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SIMD Version:</a:t>
            </a:r>
          </a:p>
          <a:p>
            <a:pPr lvl="1"/>
            <a:r>
              <a:rPr lang="en-US" dirty="0" smtClean="0"/>
              <a:t>15 Instructions / 8 Pixels</a:t>
            </a:r>
          </a:p>
          <a:p>
            <a:pPr lvl="1"/>
            <a:r>
              <a:rPr lang="en-US" dirty="0" smtClean="0"/>
              <a:t>~2 Instructions / Pixel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5749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262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457200" y="2130425"/>
            <a:ext cx="8229600" cy="1470025"/>
          </a:xfrm>
        </p:spPr>
        <p:txBody>
          <a:bodyPr/>
          <a:lstStyle/>
          <a:p>
            <a:r>
              <a:rPr lang="en-US" dirty="0" smtClean="0"/>
              <a:t>Google Go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2724150"/>
            <a:ext cx="6400800" cy="1752600"/>
          </a:xfrm>
        </p:spPr>
        <p:txBody>
          <a:bodyPr/>
          <a:lstStyle/>
          <a:p>
            <a:r>
              <a:rPr lang="en-US" dirty="0" smtClean="0"/>
              <a:t>for parallel applications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5372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</a:t>
            </a:r>
            <a:r>
              <a:rPr lang="en-US" dirty="0" smtClean="0"/>
              <a:t>Go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What is it?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programming language that is 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ompiled</a:t>
            </a:r>
          </a:p>
          <a:p>
            <a:pPr lvl="1"/>
            <a:r>
              <a:rPr lang="en-US" dirty="0" smtClean="0"/>
              <a:t>s</a:t>
            </a:r>
            <a:r>
              <a:rPr lang="en-US" dirty="0" smtClean="0"/>
              <a:t>tatically typed</a:t>
            </a:r>
          </a:p>
          <a:p>
            <a:pPr lvl="1"/>
            <a:r>
              <a:rPr lang="en-US" i="1" dirty="0" smtClean="0"/>
              <a:t>not</a:t>
            </a:r>
            <a:r>
              <a:rPr lang="en-US" dirty="0" smtClean="0"/>
              <a:t> object oriented</a:t>
            </a:r>
          </a:p>
          <a:p>
            <a:pPr lvl="1"/>
            <a:r>
              <a:rPr lang="en-US" dirty="0" smtClean="0"/>
              <a:t>built with concurrency in mind</a:t>
            </a: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6017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Language </a:t>
            </a:r>
            <a:r>
              <a:rPr lang="en-US" dirty="0" smtClean="0"/>
              <a:t>Specification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Who’s keeping it simple?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863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Language </a:t>
            </a:r>
            <a:r>
              <a:rPr lang="en-US" dirty="0" smtClean="0"/>
              <a:t>Specification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Who’s keeping it simple?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49</a:t>
            </a:fld>
            <a:endParaRPr lang="en-US"/>
          </a:p>
        </p:txBody>
      </p:sp>
      <p:pic>
        <p:nvPicPr>
          <p:cNvPr id="6" name="Picture 5" descr="language-spec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899" y="1747335"/>
            <a:ext cx="6962484" cy="468008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6639" y="6329728"/>
            <a:ext cx="25571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HelveticaNeueLT Com 45 Lt"/>
                <a:cs typeface="HelveticaNeueLT Com 45 Lt"/>
              </a:rPr>
              <a:t>Image courtesy of Marian </a:t>
            </a:r>
            <a:r>
              <a:rPr lang="en-US" sz="1400" dirty="0" err="1" smtClean="0">
                <a:latin typeface="HelveticaNeueLT Com 45 Lt"/>
                <a:cs typeface="HelveticaNeueLT Com 45 Lt"/>
              </a:rPr>
              <a:t>Tietz</a:t>
            </a:r>
            <a:endParaRPr lang="en-US" sz="1400" dirty="0" smtClean="0">
              <a:latin typeface="HelveticaNeueLT Com 45 Lt"/>
              <a:cs typeface="HelveticaNeueLT Com 45 Lt"/>
            </a:endParaRPr>
          </a:p>
          <a:p>
            <a:r>
              <a:rPr lang="en-US" sz="1400" dirty="0" smtClean="0">
                <a:latin typeface="HelveticaNeueLT Com 45 Lt"/>
                <a:cs typeface="HelveticaNeueLT Com 45 Lt"/>
              </a:rPr>
              <a:t>“Google Go – An Introduction”</a:t>
            </a:r>
            <a:endParaRPr lang="en-US" sz="1400" dirty="0"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9579996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19" t="74678" r="-1"/>
          <a:stretch/>
        </p:blipFill>
        <p:spPr>
          <a:xfrm>
            <a:off x="1961757" y="4638150"/>
            <a:ext cx="6931434" cy="1461623"/>
          </a:xfrm>
          <a:prstGeom prst="rect">
            <a:avLst/>
          </a:prstGeom>
        </p:spPr>
      </p:pic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457200" y="1656901"/>
            <a:ext cx="8229600" cy="2788466"/>
          </a:xfrm>
        </p:spPr>
        <p:txBody>
          <a:bodyPr>
            <a:normAutofit/>
          </a:bodyPr>
          <a:lstStyle/>
          <a:p>
            <a:r>
              <a:rPr lang="en-US" dirty="0" smtClean="0"/>
              <a:t>Lane Guiding Control using high FPS camera (60 FPS, 752x40px)</a:t>
            </a:r>
          </a:p>
          <a:p>
            <a:r>
              <a:rPr lang="en-US" dirty="0"/>
              <a:t>Data rate: ~20MB/</a:t>
            </a:r>
            <a:r>
              <a:rPr lang="en-US" dirty="0" smtClean="0"/>
              <a:t>s</a:t>
            </a:r>
          </a:p>
          <a:p>
            <a:r>
              <a:rPr lang="en-US" dirty="0" smtClean="0"/>
              <a:t>Implemented using C and FPGA modules, on Linux</a:t>
            </a:r>
          </a:p>
          <a:p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Lane Guiding Control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564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</a:t>
            </a:r>
            <a:r>
              <a:rPr lang="en-US" dirty="0" smtClean="0"/>
              <a:t>Go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Why do we want it?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 is simple!</a:t>
            </a:r>
          </a:p>
          <a:p>
            <a:r>
              <a:rPr lang="en-US" dirty="0" smtClean="0"/>
              <a:t>It has built-in concurrency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2149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</a:t>
            </a:r>
            <a:r>
              <a:rPr lang="en-US" dirty="0" smtClean="0"/>
              <a:t>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We’ve seen that Go</a:t>
            </a:r>
          </a:p>
          <a:p>
            <a:pPr lvl="1"/>
            <a:r>
              <a:rPr lang="en-US" dirty="0" smtClean="0"/>
              <a:t>is great for building parallel applications</a:t>
            </a:r>
            <a:endParaRPr lang="en-US" dirty="0"/>
          </a:p>
          <a:p>
            <a:pPr lvl="1"/>
            <a:r>
              <a:rPr lang="en-US" dirty="0"/>
              <a:t>a</a:t>
            </a:r>
            <a:r>
              <a:rPr lang="en-US" dirty="0" smtClean="0"/>
              <a:t>llows for quicker development due to less overhead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9866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</a:t>
            </a:r>
            <a:r>
              <a:rPr lang="en-US" dirty="0" smtClean="0"/>
              <a:t>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But: simplicity often comes at a cost</a:t>
            </a:r>
            <a:endParaRPr lang="en-US" dirty="0"/>
          </a:p>
          <a:p>
            <a:r>
              <a:rPr lang="en-US" dirty="0" smtClean="0"/>
              <a:t>Therefore, the question is</a:t>
            </a:r>
          </a:p>
          <a:p>
            <a:pPr lvl="1"/>
            <a:r>
              <a:rPr lang="en-US" dirty="0" smtClean="0"/>
              <a:t>How big is the performance impact of using Go on embedded system?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nd ultimately: Do the advantages of Go outweigh said performance impact?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9737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64653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End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1371600" y="2541966"/>
            <a:ext cx="6400800" cy="1752600"/>
          </a:xfrm>
        </p:spPr>
        <p:txBody>
          <a:bodyPr/>
          <a:lstStyle/>
          <a:p>
            <a:r>
              <a:rPr lang="en-US" dirty="0" smtClean="0"/>
              <a:t>Any questions?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988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</a:t>
            </a:fld>
            <a:endParaRPr lang="en-US"/>
          </a:p>
        </p:txBody>
      </p:sp>
      <p:pic>
        <p:nvPicPr>
          <p:cNvPr id="12" name="Picture 11" descr="ZynqPlatformAnwendu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93" y="328866"/>
            <a:ext cx="8666391" cy="5772174"/>
          </a:xfrm>
          <a:prstGeom prst="rect">
            <a:avLst/>
          </a:prstGeom>
        </p:spPr>
      </p:pic>
      <p:pic>
        <p:nvPicPr>
          <p:cNvPr id="13" name="Picture 12" descr="ZynqPlatformAnwendu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800" y="327600"/>
            <a:ext cx="8666391" cy="5772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063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418"/>
          <a:stretch/>
        </p:blipFill>
        <p:spPr>
          <a:xfrm>
            <a:off x="226800" y="327600"/>
            <a:ext cx="8666391" cy="2053847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5781" y="1600200"/>
            <a:ext cx="8432438" cy="4525963"/>
          </a:xfrm>
        </p:spPr>
        <p:txBody>
          <a:bodyPr/>
          <a:lstStyle/>
          <a:p>
            <a:endParaRPr lang="en-US" dirty="0" smtClean="0"/>
          </a:p>
          <a:p>
            <a:r>
              <a:rPr lang="en-US" dirty="0" smtClean="0"/>
              <a:t>Current state: mix of different technologies</a:t>
            </a:r>
          </a:p>
          <a:p>
            <a:pPr lvl="1"/>
            <a:r>
              <a:rPr lang="en-US" dirty="0" smtClean="0"/>
              <a:t>Java on Android, C/FPGA on Linux</a:t>
            </a:r>
            <a:endParaRPr lang="en-US" dirty="0"/>
          </a:p>
          <a:p>
            <a:r>
              <a:rPr lang="en-US" dirty="0" smtClean="0"/>
              <a:t>Goals:</a:t>
            </a:r>
          </a:p>
          <a:p>
            <a:pPr lvl="1"/>
            <a:r>
              <a:rPr lang="en-US" dirty="0" smtClean="0"/>
              <a:t>technological unification of the platform</a:t>
            </a:r>
          </a:p>
          <a:p>
            <a:pPr lvl="1"/>
            <a:r>
              <a:rPr lang="en-US" dirty="0"/>
              <a:t>p</a:t>
            </a:r>
            <a:r>
              <a:rPr lang="en-US" dirty="0" smtClean="0"/>
              <a:t>arallelization of tasks to improve performance</a:t>
            </a:r>
          </a:p>
        </p:txBody>
      </p:sp>
    </p:spTree>
    <p:extLst>
      <p:ext uri="{BB962C8B-B14F-4D97-AF65-F5344CB8AC3E}">
        <p14:creationId xmlns:p14="http://schemas.microsoft.com/office/powerpoint/2010/main" val="1962914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Parallelism Techniques</a:t>
            </a:r>
          </a:p>
          <a:p>
            <a:pPr lvl="1"/>
            <a:r>
              <a:rPr lang="en-US" dirty="0" smtClean="0">
                <a:solidFill>
                  <a:srgbClr val="4F81BD"/>
                </a:solidFill>
              </a:rPr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262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Parallelism </a:t>
            </a:r>
            <a:r>
              <a:rPr lang="en-US" dirty="0" smtClean="0"/>
              <a:t>Techniques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3175288"/>
            <a:ext cx="6400800" cy="589693"/>
          </a:xfrm>
        </p:spPr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2476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2">
      <a:majorFont>
        <a:latin typeface="Calibri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ambria"/>
        <a:ea typeface=""/>
        <a:cs typeface=""/>
        <a:font script="Jpan" typeface="ＭＳ Ｐ明朝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2563</TotalTime>
  <Words>1001</Words>
  <Application>Microsoft Macintosh PowerPoint</Application>
  <PresentationFormat>On-screen Show (4:3)</PresentationFormat>
  <Paragraphs>261</Paragraphs>
  <Slides>54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55" baseType="lpstr">
      <vt:lpstr>Office Theme</vt:lpstr>
      <vt:lpstr>Evaluation of parallelism techniques on embedded  multi-core platforms  </vt:lpstr>
      <vt:lpstr>Outline</vt:lpstr>
      <vt:lpstr>The Platform</vt:lpstr>
      <vt:lpstr>Obstacle Detection</vt:lpstr>
      <vt:lpstr>Lane Guiding Control</vt:lpstr>
      <vt:lpstr>PowerPoint Presentation</vt:lpstr>
      <vt:lpstr>PowerPoint Presentation</vt:lpstr>
      <vt:lpstr>Outline</vt:lpstr>
      <vt:lpstr>Parallelism Techniques</vt:lpstr>
      <vt:lpstr>Parallelism</vt:lpstr>
      <vt:lpstr>Pipeline Pattern</vt:lpstr>
      <vt:lpstr>Pipeline Pattern</vt:lpstr>
      <vt:lpstr>Pipeline Pattern</vt:lpstr>
      <vt:lpstr>Pipeline Pattern</vt:lpstr>
      <vt:lpstr>Pipeline Pattern</vt:lpstr>
      <vt:lpstr>Pipeline Pattern</vt:lpstr>
      <vt:lpstr>Pipeline Pattern</vt:lpstr>
      <vt:lpstr>Pipeline Pattern</vt:lpstr>
      <vt:lpstr>Pipeline Stage Pseudo code</vt:lpstr>
      <vt:lpstr>Pipeline Pattern Pseudo code</vt:lpstr>
      <vt:lpstr>Pipeline Pattern Pseudo code</vt:lpstr>
      <vt:lpstr>Pipeline Pattern Pseudo code</vt:lpstr>
      <vt:lpstr>Pipeline Pattern</vt:lpstr>
      <vt:lpstr>Pipeline Pattern</vt:lpstr>
      <vt:lpstr>Outline</vt:lpstr>
      <vt:lpstr>Single Instruction – Multiple Data</vt:lpstr>
      <vt:lpstr>Single Instruction - Multiple Data</vt:lpstr>
      <vt:lpstr>Single Instruction - Multiple Data</vt:lpstr>
      <vt:lpstr>Single Instruction – Single data Converting an image to gray scale</vt:lpstr>
      <vt:lpstr>Single Instruction – Single data Converting an image to gray scale</vt:lpstr>
      <vt:lpstr>Single Instruction – Single data Converting an image to gray scale</vt:lpstr>
      <vt:lpstr>Single Instruction – Single data Converting an image to gray scale</vt:lpstr>
      <vt:lpstr>Single Instruction – Single data Converting an image to gray scale</vt:lpstr>
      <vt:lpstr>Single Instruction – Multiple data Converting an image to gray scale</vt:lpstr>
      <vt:lpstr>Single Instruction – Multiple data Converting an image to gray scale</vt:lpstr>
      <vt:lpstr>Single Instruction – Multiple data Load data into NEON registers</vt:lpstr>
      <vt:lpstr>Single Instruction – Multiple data Apply operations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Performance</vt:lpstr>
      <vt:lpstr>Outline</vt:lpstr>
      <vt:lpstr>Google Go</vt:lpstr>
      <vt:lpstr>Google Go What is it?</vt:lpstr>
      <vt:lpstr>Language Specification Who’s keeping it simple?</vt:lpstr>
      <vt:lpstr>Language Specification Who’s keeping it simple?</vt:lpstr>
      <vt:lpstr>Google Go Why do we want it?</vt:lpstr>
      <vt:lpstr>Google Go Can we use it on embedded platforms?</vt:lpstr>
      <vt:lpstr>Google Go Can we use it on embedded platforms?</vt:lpstr>
      <vt:lpstr>PowerPoint Presentation</vt:lpstr>
      <vt:lpstr>The End</vt:lpstr>
    </vt:vector>
  </TitlesOfParts>
  <Company>Casterly Rock Ltd.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Evaluation of parallelism techniques on embedded  multi-core platforms  </dc:title>
  <dc:creator>Jaime Lannister</dc:creator>
  <cp:lastModifiedBy>Jaime Lannister</cp:lastModifiedBy>
  <cp:revision>155</cp:revision>
  <cp:lastPrinted>2013-05-28T09:30:00Z</cp:lastPrinted>
  <dcterms:created xsi:type="dcterms:W3CDTF">2013-05-22T13:33:12Z</dcterms:created>
  <dcterms:modified xsi:type="dcterms:W3CDTF">2013-05-28T13:16:32Z</dcterms:modified>
</cp:coreProperties>
</file>